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652C-83D5-44F4-9744-FD2F90360933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7889-1569-4A4F-AD66-72A1864165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2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652C-83D5-44F4-9744-FD2F90360933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7889-1569-4A4F-AD66-72A1864165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6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652C-83D5-44F4-9744-FD2F90360933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7889-1569-4A4F-AD66-72A1864165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47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652C-83D5-44F4-9744-FD2F90360933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7889-1569-4A4F-AD66-72A1864165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06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652C-83D5-44F4-9744-FD2F90360933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7889-1569-4A4F-AD66-72A1864165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3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652C-83D5-44F4-9744-FD2F90360933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7889-1569-4A4F-AD66-72A1864165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49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652C-83D5-44F4-9744-FD2F90360933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7889-1569-4A4F-AD66-72A1864165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07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652C-83D5-44F4-9744-FD2F90360933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7889-1569-4A4F-AD66-72A1864165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15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652C-83D5-44F4-9744-FD2F90360933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7889-1569-4A4F-AD66-72A1864165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22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652C-83D5-44F4-9744-FD2F90360933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7889-1569-4A4F-AD66-72A1864165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47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652C-83D5-44F4-9744-FD2F90360933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7889-1569-4A4F-AD66-72A1864165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1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2652C-83D5-44F4-9744-FD2F90360933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A7889-1569-4A4F-AD66-72A1864165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4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685800" y="6096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جامعة البصرة </a:t>
            </a:r>
          </a:p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كلية التربية للبنات </a:t>
            </a:r>
          </a:p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قسم العلوم التربوية والنفسية 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822960" y="253743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محاضرات مادة الاحصاء الوصفي – تبويب البيانات وعرضها – المرحلة الثانية- </a:t>
            </a:r>
            <a:r>
              <a:rPr lang="ar-IQ" sz="3200" b="1" i="1" dirty="0" err="1" smtClean="0">
                <a:solidFill>
                  <a:srgbClr val="FF0000"/>
                </a:solidFill>
              </a:rPr>
              <a:t>م.م</a:t>
            </a:r>
            <a:r>
              <a:rPr lang="ar-IQ" sz="3200" b="1" i="1" dirty="0" smtClean="0">
                <a:solidFill>
                  <a:srgbClr val="FF0000"/>
                </a:solidFill>
              </a:rPr>
              <a:t>. نداء قاسم محمد 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775460" y="4322618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err="1" smtClean="0">
                <a:solidFill>
                  <a:srgbClr val="FF0000"/>
                </a:solidFill>
              </a:rPr>
              <a:t>المحاضره</a:t>
            </a:r>
            <a:r>
              <a:rPr lang="ar-IQ" sz="3200" b="1" smtClean="0">
                <a:solidFill>
                  <a:srgbClr val="FF0000"/>
                </a:solidFill>
              </a:rPr>
              <a:t> </a:t>
            </a:r>
            <a:r>
              <a:rPr lang="ar-IQ" sz="3200" b="1" smtClean="0">
                <a:solidFill>
                  <a:srgbClr val="FF0000"/>
                </a:solidFill>
              </a:rPr>
              <a:t>الثالثة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الكورس الاو</a:t>
            </a:r>
            <a:r>
              <a:rPr lang="ar-IQ" sz="3200" dirty="0" smtClean="0">
                <a:solidFill>
                  <a:srgbClr val="FF0000"/>
                </a:solidFill>
              </a:rPr>
              <a:t>ل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575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ربع نص 1"/>
              <p:cNvSpPr txBox="1"/>
              <p:nvPr/>
            </p:nvSpPr>
            <p:spPr>
              <a:xfrm>
                <a:off x="685800" y="381000"/>
                <a:ext cx="7543800" cy="5717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IQ" sz="3200" b="1" i="1" dirty="0" smtClean="0">
                    <a:solidFill>
                      <a:srgbClr val="FF0000"/>
                    </a:solidFill>
                  </a:rPr>
                  <a:t> الرموز </a:t>
                </a:r>
                <a:r>
                  <a:rPr lang="ar-IQ" sz="3200" b="1" i="1" dirty="0" err="1" smtClean="0">
                    <a:solidFill>
                      <a:srgbClr val="FF0000"/>
                    </a:solidFill>
                  </a:rPr>
                  <a:t>الاحصائيه</a:t>
                </a:r>
                <a:r>
                  <a:rPr lang="ar-IQ" sz="3200" b="1" i="1" dirty="0" smtClean="0">
                    <a:solidFill>
                      <a:srgbClr val="FF0000"/>
                    </a:solidFill>
                  </a:rPr>
                  <a:t>:</a:t>
                </a:r>
              </a:p>
              <a:p>
                <a:pPr algn="r" rtl="1"/>
                <a:r>
                  <a:rPr lang="ar-IQ" sz="3200" i="1" dirty="0" smtClean="0"/>
                  <a:t>كما ذكرنا سابقا سوف نرمز للمتغير بالرمز </a:t>
                </a:r>
                <a:r>
                  <a:rPr lang="en-US" sz="3200" i="1" dirty="0" smtClean="0"/>
                  <a:t>x</a:t>
                </a:r>
                <a:r>
                  <a:rPr lang="ar-IQ" sz="3200" i="1" dirty="0" smtClean="0"/>
                  <a:t>. ماذا كانت اعمار خمسة الطلاب 20,18,24,22,16 سوف تكتب </a:t>
                </a:r>
              </a:p>
              <a:p>
                <a:pPr algn="r" rtl="1"/>
                <a:r>
                  <a:rPr lang="ar-IQ" sz="3200" i="1" dirty="0" smtClean="0"/>
                  <a:t>اي ان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3200" b="0" i="1" smtClean="0">
                            <a:latin typeface="Cambria Math"/>
                          </a:rPr>
                          <m:t>=</m:t>
                        </m:r>
                        <m:r>
                          <a:rPr lang="en-US" sz="3200" b="0" i="1" smtClean="0">
                            <a:latin typeface="Cambria Math"/>
                          </a:rPr>
                          <m:t>20</m:t>
                        </m:r>
                        <m:r>
                          <a:rPr lang="ar-IQ" sz="3200" b="0" i="1" smtClean="0">
                            <a:latin typeface="Cambria Math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/>
                          </a:rPr>
                          <m:t>18</m:t>
                        </m:r>
                        <m:r>
                          <a:rPr lang="ar-IQ" sz="3200" b="0" i="1" smtClean="0">
                            <a:latin typeface="Cambria Math"/>
                          </a:rPr>
                          <m:t>,</m:t>
                        </m:r>
                        <m:r>
                          <a:rPr lang="ar-IQ" sz="3200" b="0" i="1" smtClean="0">
                            <a:latin typeface="Cambria Math"/>
                          </a:rPr>
                          <m:t>24</m:t>
                        </m:r>
                        <m:r>
                          <a:rPr lang="ar-IQ" sz="3200" b="0" i="1" smtClean="0">
                            <a:latin typeface="Cambria Math"/>
                          </a:rPr>
                          <m:t>,</m:t>
                        </m:r>
                        <m:r>
                          <a:rPr lang="ar-IQ" sz="3200" b="0" i="1" smtClean="0">
                            <a:latin typeface="Cambria Math"/>
                          </a:rPr>
                          <m:t>22</m:t>
                        </m:r>
                        <m:r>
                          <a:rPr lang="ar-IQ" sz="3200" b="0" i="1" smtClean="0">
                            <a:latin typeface="Cambria Math"/>
                          </a:rPr>
                          <m:t>,</m:t>
                        </m:r>
                        <m:r>
                          <a:rPr lang="ar-IQ" sz="3200" b="0" i="1" smtClean="0">
                            <a:latin typeface="Cambria Math"/>
                          </a:rPr>
                          <m:t>16</m:t>
                        </m:r>
                      </m:sub>
                    </m:sSub>
                  </m:oMath>
                </a14:m>
                <a:r>
                  <a:rPr lang="ar-IQ" sz="3200" i="1" dirty="0" smtClean="0"/>
                  <a:t> </a:t>
                </a:r>
              </a:p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ar-IQ" sz="32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ar-IQ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18</m:t>
                              </m:r>
                              <m:r>
                                <a:rPr lang="ar-IQ" sz="3200" b="0" i="1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ar-IQ" sz="3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24</m:t>
                                  </m:r>
                                  <m:r>
                                    <a:rPr lang="ar-IQ" sz="3200" b="0" i="1" smtClean="0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ar-IQ" sz="32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a:rPr lang="ar-IQ" sz="3200" b="0" i="1" smtClean="0">
                                          <a:latin typeface="Cambria Math"/>
                                        </a:rPr>
                                        <m:t>22</m:t>
                                      </m:r>
                                      <m:r>
                                        <a:rPr lang="ar-IQ" sz="3200" b="0" i="1" smtClean="0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ar-IQ" sz="32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3200" b="0" i="1" smtClean="0">
                                              <a:latin typeface="Cambria Math"/>
                                            </a:rPr>
                                            <m:t>5</m:t>
                                          </m:r>
                                          <m:r>
                                            <a:rPr lang="en-US" sz="3200" b="0" i="1" smtClean="0">
                                              <a:latin typeface="Cambria Math"/>
                                            </a:rPr>
                                            <m:t>=</m:t>
                                          </m:r>
                                          <m:r>
                                            <a:rPr lang="en-US" sz="3200" b="0" i="1" smtClean="0">
                                              <a:latin typeface="Cambria Math"/>
                                            </a:rPr>
                                            <m:t>16</m:t>
                                          </m:r>
                                        </m:sub>
                                      </m:sSub>
                                    </m:sub>
                                  </m:sSub>
                                </m:sub>
                              </m:sSub>
                            </m:sub>
                          </m:sSub>
                        </m:sub>
                      </m:sSub>
                    </m:oMath>
                  </m:oMathPara>
                </a14:m>
                <a:endParaRPr lang="en-US" sz="3200" i="1" dirty="0" smtClean="0"/>
              </a:p>
              <a:p>
                <a:pPr algn="r" rtl="1"/>
                <a:r>
                  <a:rPr lang="en-US" sz="3200" i="1" dirty="0" smtClean="0"/>
                  <a:t> </a:t>
                </a:r>
                <a:r>
                  <a:rPr lang="en-US" sz="3200" i="1" dirty="0" smtClean="0">
                    <a:solidFill>
                      <a:srgbClr val="FF0000"/>
                    </a:solidFill>
                  </a:rPr>
                  <a:t>*</a:t>
                </a:r>
                <a:r>
                  <a:rPr lang="ar-IQ" sz="3200" i="1" dirty="0" smtClean="0"/>
                  <a:t>سوف ترمز لمجموع القيم بالرمز( ∑ )</a:t>
                </a:r>
                <a:endParaRPr lang="en-US" sz="3200" i="1" dirty="0" smtClean="0"/>
              </a:p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/>
                            </a:rPr>
                            <m:t>𝑖</m:t>
                          </m:r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+…+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</m:oMath>
                  </m:oMathPara>
                </a14:m>
                <a:endParaRPr lang="en-US" sz="3200" i="1" dirty="0" smtClean="0"/>
              </a:p>
              <a:p>
                <a:pPr algn="r" rtl="1"/>
                <a:r>
                  <a:rPr lang="ar-IQ" sz="3200" i="1" dirty="0" smtClean="0"/>
                  <a:t> </a:t>
                </a:r>
                <a:r>
                  <a:rPr lang="ar-IQ" sz="3200" i="1" dirty="0" smtClean="0">
                    <a:solidFill>
                      <a:srgbClr val="FF0000"/>
                    </a:solidFill>
                  </a:rPr>
                  <a:t>*</a:t>
                </a:r>
                <a:r>
                  <a:rPr lang="ar-IQ" sz="3200" i="1" dirty="0" smtClean="0"/>
                  <a:t> نرمز لمجموع المربعات</a:t>
                </a:r>
              </a:p>
              <a:p>
                <a:pPr algn="r" rtl="1"/>
                <a:r>
                  <a:rPr lang="en-US" sz="3200" i="1" dirty="0">
                    <a:latin typeface="Cambria Math"/>
                  </a:rPr>
                  <a:t> </a:t>
                </a:r>
                <a:r>
                  <a:rPr lang="en-US" sz="3200" i="1" dirty="0" smtClean="0">
                    <a:latin typeface="Cambria Math"/>
                  </a:rPr>
                  <a:t>     </a:t>
                </a:r>
                <a:endParaRPr lang="en-US" sz="3200" i="1" dirty="0"/>
              </a:p>
            </p:txBody>
          </p:sp>
        </mc:Choice>
        <mc:Fallback xmlns="">
          <p:sp>
            <p:nvSpPr>
              <p:cNvPr id="2" name="مربع نص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81000"/>
                <a:ext cx="7543800" cy="5717655"/>
              </a:xfrm>
              <a:prstGeom prst="rect">
                <a:avLst/>
              </a:prstGeom>
              <a:blipFill rotWithShape="1">
                <a:blip r:embed="rId2"/>
                <a:stretch>
                  <a:fillRect l="-1859" t="-1387" r="-2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4246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ربع نص 1"/>
              <p:cNvSpPr txBox="1"/>
              <p:nvPr/>
            </p:nvSpPr>
            <p:spPr>
              <a:xfrm>
                <a:off x="457200" y="228600"/>
                <a:ext cx="7804015" cy="6319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600" b="0" i="1" smtClean="0">
                              <a:latin typeface="Cambria Math"/>
                            </a:rPr>
                            <m:t>𝑖</m:t>
                          </m:r>
                          <m:r>
                            <m:rPr>
                              <m:brk m:alnAt="23"/>
                            </m:rPr>
                            <a:rPr lang="en-US" sz="36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36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36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3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6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3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r>
                        <a:rPr lang="ar-IQ" sz="3600" b="0" i="1" smtClean="0">
                          <a:latin typeface="Cambria Math"/>
                        </a:rPr>
                        <m:t>…</m:t>
                      </m:r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dirty="0" smtClean="0"/>
              </a:p>
              <a:p>
                <a:pPr algn="r" rtl="1"/>
                <a:r>
                  <a:rPr lang="en-US" sz="3600" dirty="0" smtClean="0"/>
                  <a:t>*</a:t>
                </a:r>
                <a:r>
                  <a:rPr lang="ar-IQ" sz="3200" dirty="0" smtClean="0"/>
                  <a:t>نرمز لمجموع المشاهدات بالرمز</a:t>
                </a:r>
              </a:p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32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m:rPr>
                                  <m:brk m:alnAt="23"/>
                                </m:rPr>
                                <a:rPr lang="en-US" sz="3200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m:rPr>
                                  <m:brk m:alnAt="23"/>
                                </m:rP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32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r>
                        <a:rPr lang="en-US" sz="3200" b="0" i="0" smtClean="0">
                          <a:latin typeface="Cambria Math"/>
                        </a:rPr>
                        <m:t>2</m:t>
                      </m:r>
                      <m:r>
                        <a:rPr lang="en-US" sz="3200" b="0" i="0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ar-IQ" sz="3200" b="0" i="1" smtClean="0">
                                  <a:latin typeface="Cambria Math"/>
                                </a:rPr>
                                <m:t>…+</m:t>
                              </m:r>
                              <m:sSub>
                                <m:sSubPr>
                                  <m:ctrlPr>
                                    <a:rPr lang="ar-IQ" sz="3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  <m:r>
                        <a:rPr lang="en-US" sz="3200" b="0" i="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3200" b="0" dirty="0" smtClean="0"/>
              </a:p>
              <a:p>
                <a:pPr algn="r" rtl="1"/>
                <a:r>
                  <a:rPr lang="en-US" sz="2800" dirty="0" smtClean="0"/>
                  <a:t>*</a:t>
                </a:r>
                <a:r>
                  <a:rPr lang="ar-IQ" sz="2800" dirty="0" smtClean="0"/>
                  <a:t>يرمز لمجموع ضرب حاصل قيم متغيرين بالرمز </a:t>
                </a:r>
              </a:p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ar-IQ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ar-IQ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ar-IQ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ar-IQ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ar-IQ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ar-IQ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ar-IQ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ar-IQ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ar-IQ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ar-IQ" sz="2400" b="0" i="1" smtClean="0">
                          <a:latin typeface="Cambria Math"/>
                        </a:rPr>
                        <m:t>…+</m:t>
                      </m:r>
                      <m:sSub>
                        <m:sSubPr>
                          <m:ctrlPr>
                            <a:rPr lang="ar-IQ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ar-IQ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b="0" dirty="0" smtClean="0"/>
              </a:p>
              <a:p>
                <a:pPr algn="r" rtl="1"/>
                <a:r>
                  <a:rPr lang="ar-IQ" sz="2400" b="0" dirty="0" smtClean="0"/>
                  <a:t>نرمز لحاصل ضرب مجموعين بالرمز</a:t>
                </a:r>
              </a:p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m:rPr>
                                  <m:brk m:alnAt="23"/>
                                </m:rPr>
                                <a:rPr lang="en-US" sz="2400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m:rPr>
                                  <m:brk m:alnAt="23"/>
                                </m:rP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m:rPr>
                                  <m:brk m:alnAt="23"/>
                                </m:rPr>
                                <a:rPr lang="en-US" sz="2400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m:rPr>
                                  <m:brk m:alnAt="23"/>
                                </m:rP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r>
                        <a:rPr lang="ar-IQ" sz="2400" b="0" i="0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ar-IQ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ar-IQ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ar-IQ" sz="2400" b="0" i="1" smtClean="0">
                              <a:latin typeface="Cambria Math"/>
                            </a:rPr>
                            <m:t>…+</m:t>
                          </m:r>
                          <m:sSub>
                            <m:sSubPr>
                              <m:ctrlPr>
                                <a:rPr lang="ar-IQ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ar-IQ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ar-IQ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ar-IQ" sz="24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ar-IQ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ar-IQ" sz="2400" b="0" i="1" smtClean="0">
                              <a:latin typeface="Cambria Math"/>
                            </a:rPr>
                            <m:t>+…+</m:t>
                          </m:r>
                          <m:sSub>
                            <m:sSubPr>
                              <m:ctrlPr>
                                <a:rPr lang="ar-IQ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2" name="مربع نص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28600"/>
                <a:ext cx="7804015" cy="6319615"/>
              </a:xfrm>
              <a:prstGeom prst="rect">
                <a:avLst/>
              </a:prstGeom>
              <a:blipFill rotWithShape="1">
                <a:blip r:embed="rId2"/>
                <a:stretch>
                  <a:fillRect r="-2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3063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مربع نص 11"/>
              <p:cNvSpPr txBox="1"/>
              <p:nvPr/>
            </p:nvSpPr>
            <p:spPr>
              <a:xfrm>
                <a:off x="304800" y="761999"/>
                <a:ext cx="8382000" cy="2991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IQ" sz="2800" dirty="0" smtClean="0">
                    <a:solidFill>
                      <a:srgbClr val="FF0000"/>
                    </a:solidFill>
                  </a:rPr>
                  <a:t>مثال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H</a:t>
                </a:r>
                <a:r>
                  <a:rPr lang="ar-IQ" sz="2800" dirty="0" smtClean="0">
                    <a:solidFill>
                      <a:srgbClr val="FF0000"/>
                    </a:solidFill>
                  </a:rPr>
                  <a:t>.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W</a:t>
                </a:r>
              </a:p>
              <a:p>
                <a:pPr algn="r" rtl="1"/>
                <a:r>
                  <a:rPr lang="ar-IQ" sz="2800" dirty="0" smtClean="0"/>
                  <a:t>اذا</a:t>
                </a:r>
                <a:r>
                  <a:rPr lang="ar-IQ" sz="2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ar-IQ" sz="2800" dirty="0" smtClean="0"/>
                  <a:t>كان</a:t>
                </a:r>
                <a:r>
                  <a:rPr lang="ar-IQ" sz="2800" dirty="0" smtClean="0">
                    <a:solidFill>
                      <a:srgbClr val="FF0000"/>
                    </a:solidFill>
                  </a:rPr>
                  <a:t>                  </a:t>
                </a:r>
              </a:p>
              <a:p>
                <a:pPr algn="r" rtl="1"/>
                <a:endParaRPr lang="ar-IQ" sz="2800" dirty="0">
                  <a:solidFill>
                    <a:srgbClr val="FF0000"/>
                  </a:solidFill>
                </a:endParaRPr>
              </a:p>
              <a:p>
                <a:pPr algn="r" rtl="1"/>
                <a:endParaRPr lang="ar-IQ" sz="2800" dirty="0" smtClean="0">
                  <a:solidFill>
                    <a:srgbClr val="FF0000"/>
                  </a:solidFill>
                </a:endParaRP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1</a:t>
                </a:r>
                <a:r>
                  <a:rPr lang="ar-IQ" sz="2800" dirty="0" smtClean="0">
                    <a:solidFill>
                      <a:schemeClr val="tx1"/>
                    </a:solidFill>
                  </a:rPr>
                  <a:t>_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  <m:r>
                          <m:rPr>
                            <m:brk m:alnAt="23"/>
                          </m:rP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800" i="1" dirty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 dirty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sz="2800" i="1" dirty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dirty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800" i="1" dirty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sub>
                            </m:sSub>
                          </m:sub>
                        </m:sSub>
                      </m:e>
                    </m:nary>
                    <m:r>
                      <m:rPr>
                        <m:nor/>
                      </m:rPr>
                      <a:rPr lang="en-US" sz="2800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r>
                      <m:rPr>
                        <m:nor/>
                      </m:rPr>
                      <a:rPr lang="en-US" sz="2800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− </m:t>
                    </m:r>
                    <m:nary>
                      <m:naryPr>
                        <m:chr m:val="∑"/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  <m:r>
                          <m:rPr>
                            <m:brk m:alnAt="23"/>
                          </m:r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3-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  <m:r>
                          <m:rPr>
                            <m:brk m:alnAt="23"/>
                          </m:rP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sz="2800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4</m:t>
                    </m:r>
                    <m:r>
                      <a:rPr lang="en-US" sz="2800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nary>
                      <m:naryPr>
                        <m:chr m:val="∑"/>
                        <m:limLoc m:val="subSup"/>
                        <m:ctrlP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  <m:r>
                          <m:rPr>
                            <m:brk m:alnAt="25"/>
                          </m:rP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m:rPr>
                            <m:brk m:alnAt="25"/>
                          </m:rP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sz="28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</m:t>
                                </m:r>
                              </m:sub>
                            </m:sSub>
                          </m:e>
                          <m:sup>
                            <m:r>
                              <a:rPr lang="en-US" sz="28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</a:rPr>
                  <a:t> 5-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𝑖</m:t>
                        </m:r>
                        <m:r>
                          <m:rPr>
                            <m:brk m:alnAt="23"/>
                          </m:rP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280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e>
                              <m:sup>
                                <m:r>
                                  <a:rPr lang="en-US" sz="2800" b="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sub>
                        </m:sSub>
                      </m:e>
                    </m:nary>
                  </m:oMath>
                </a14:m>
                <a:endParaRPr lang="en-US" sz="2800" dirty="0" smtClean="0">
                  <a:solidFill>
                    <a:srgbClr val="FF0000"/>
                  </a:solidFill>
                </a:endParaRPr>
              </a:p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6-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𝑖</m:t>
                        </m:r>
                        <m:r>
                          <m:rPr>
                            <m:brk m:alnAt="23"/>
                          </m:r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8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280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sub>
                        </m:sSub>
                      </m:e>
                    </m:nary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</a:rPr>
                  <a:t> 7-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𝑖</m:t>
                        </m:r>
                        <m:r>
                          <m:rPr>
                            <m:brk m:alnAt="23"/>
                          </m:rP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280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𝑜</m:t>
                                </m:r>
                              </m:e>
                              <m:sup>
                                <m:r>
                                  <a:rPr lang="en-US" sz="2800" b="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sub>
                        </m:sSub>
                      </m:e>
                    </m:nary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</a:rPr>
                  <a:t> 8-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en-US" sz="28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m:rPr>
                                <m:brk m:alnAt="23"/>
                              </m:rP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m:rPr>
                                <m:brk m:alnAt="23"/>
                              </m:rP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80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b="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</a:rPr>
                  <a:t>2     9-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/>
                    </m:d>
                  </m:oMath>
                </a14:m>
                <a:endParaRPr lang="ar-IQ" sz="280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مربع نص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761999"/>
                <a:ext cx="8382000" cy="2991525"/>
              </a:xfrm>
              <a:prstGeom prst="rect">
                <a:avLst/>
              </a:prstGeom>
              <a:blipFill rotWithShape="1">
                <a:blip r:embed="rId2"/>
                <a:stretch>
                  <a:fillRect l="-1455" t="-2444" r="-1455" b="-1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939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445</Words>
  <Application>Microsoft Office PowerPoint</Application>
  <PresentationFormat>عرض على الشاشة (3:4)‏</PresentationFormat>
  <Paragraphs>27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RIPW7</dc:creator>
  <cp:lastModifiedBy>RIPW7</cp:lastModifiedBy>
  <cp:revision>37</cp:revision>
  <dcterms:created xsi:type="dcterms:W3CDTF">2020-06-11T13:50:04Z</dcterms:created>
  <dcterms:modified xsi:type="dcterms:W3CDTF">2021-01-16T08:36:55Z</dcterms:modified>
</cp:coreProperties>
</file>